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Lst>
  <p:sldSz cy="6858000" cx="12192000"/>
  <p:notesSz cx="6858000" cy="9144000"/>
  <p:embeddedFontLst>
    <p:embeddedFont>
      <p:font typeface="Nunito SemiBold"/>
      <p:regular r:id="rId10"/>
      <p:bold r:id="rId11"/>
      <p:italic r:id="rId12"/>
      <p:boldItalic r:id="rId13"/>
    </p:embeddedFont>
    <p:embeddedFont>
      <p:font typeface="Nuni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NunitoSemiBold-bold.fntdata"/><Relationship Id="rId10" Type="http://schemas.openxmlformats.org/officeDocument/2006/relationships/font" Target="fonts/NunitoSemiBold-regular.fntdata"/><Relationship Id="rId13" Type="http://schemas.openxmlformats.org/officeDocument/2006/relationships/font" Target="fonts/NunitoSemiBold-boldItalic.fntdata"/><Relationship Id="rId12" Type="http://schemas.openxmlformats.org/officeDocument/2006/relationships/font" Target="fonts/Nunito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bold.fntdata"/><Relationship Id="rId14" Type="http://schemas.openxmlformats.org/officeDocument/2006/relationships/font" Target="fonts/Nunito-regular.fntdata"/><Relationship Id="rId17" Type="http://schemas.openxmlformats.org/officeDocument/2006/relationships/font" Target="fonts/Nunito-boldItalic.fntdata"/><Relationship Id="rId16" Type="http://schemas.openxmlformats.org/officeDocument/2006/relationships/font" Target="fonts/Nuni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73497f6ea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3497f6ea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73497f6ea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844bda309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44bda309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 name="Google Shape;178;g844bda309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34b89994d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34b89994d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 name="Google Shape;186;g734b89994d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KOKOsoko</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User Stories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User Stories - End User</a:t>
            </a:r>
            <a:endParaRPr/>
          </a:p>
        </p:txBody>
      </p:sp>
      <p:sp>
        <p:nvSpPr>
          <p:cNvPr id="173" name="Google Shape;173;p20"/>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74" name="Google Shape;174;p20"/>
          <p:cNvSpPr txBox="1"/>
          <p:nvPr/>
        </p:nvSpPr>
        <p:spPr>
          <a:xfrm>
            <a:off x="522750" y="968675"/>
            <a:ext cx="11210400" cy="5445600"/>
          </a:xfrm>
          <a:prstGeom prst="rect">
            <a:avLst/>
          </a:prstGeom>
          <a:noFill/>
          <a:ln>
            <a:noFill/>
          </a:ln>
        </p:spPr>
        <p:txBody>
          <a:bodyPr anchorCtr="0" anchor="ctr" bIns="91425" lIns="91425" spcFirstLastPara="1" rIns="91425" wrap="square" tIns="91425">
            <a:noAutofit/>
          </a:bodyPr>
          <a:lstStyle/>
          <a:p>
            <a:pPr indent="-381000" lvl="0" marL="457200" rtl="0" algn="l">
              <a:spcBef>
                <a:spcPts val="0"/>
              </a:spcBef>
              <a:spcAft>
                <a:spcPts val="0"/>
              </a:spcAft>
              <a:buSzPts val="2400"/>
              <a:buFont typeface="Nunito"/>
              <a:buAutoNum type="arabicPeriod"/>
            </a:pPr>
            <a:r>
              <a:rPr lang="en-US" sz="2400">
                <a:latin typeface="Nunito"/>
                <a:ea typeface="Nunito"/>
                <a:cs typeface="Nunito"/>
                <a:sym typeface="Nunito"/>
              </a:rPr>
              <a:t>As an End User, I am able to see the `special offers` button on the home screen without having to sign in.</a:t>
            </a:r>
            <a:endParaRPr sz="2400">
              <a:latin typeface="Nunito"/>
              <a:ea typeface="Nunito"/>
              <a:cs typeface="Nunito"/>
              <a:sym typeface="Nunito"/>
            </a:endParaRPr>
          </a:p>
          <a:p>
            <a:pPr indent="-381000" lvl="0" marL="457200" rtl="0" algn="l">
              <a:spcBef>
                <a:spcPts val="0"/>
              </a:spcBef>
              <a:spcAft>
                <a:spcPts val="0"/>
              </a:spcAft>
              <a:buClr>
                <a:schemeClr val="dk1"/>
              </a:buClr>
              <a:buSzPts val="2400"/>
              <a:buFont typeface="Nunito"/>
              <a:buAutoNum type="arabicPeriod"/>
            </a:pPr>
            <a:r>
              <a:rPr lang="en-US" sz="2400">
                <a:solidFill>
                  <a:schemeClr val="dk1"/>
                </a:solidFill>
                <a:latin typeface="Nunito"/>
                <a:ea typeface="Nunito"/>
                <a:cs typeface="Nunito"/>
                <a:sym typeface="Nunito"/>
              </a:rPr>
              <a:t>As an End User, I am able to see the `KOKOsoko` banner in `special offers` screen without having to sign in.</a:t>
            </a:r>
            <a:endParaRPr sz="2400">
              <a:solidFill>
                <a:schemeClr val="dk1"/>
              </a:solidFill>
              <a:latin typeface="Nunito"/>
              <a:ea typeface="Nunito"/>
              <a:cs typeface="Nunito"/>
              <a:sym typeface="Nunito"/>
            </a:endParaRPr>
          </a:p>
          <a:p>
            <a:pPr indent="-381000" lvl="0" marL="457200" rtl="0" algn="l">
              <a:spcBef>
                <a:spcPts val="0"/>
              </a:spcBef>
              <a:spcAft>
                <a:spcPts val="0"/>
              </a:spcAft>
              <a:buClr>
                <a:schemeClr val="dk1"/>
              </a:buClr>
              <a:buSzPts val="2400"/>
              <a:buFont typeface="Nunito"/>
              <a:buAutoNum type="arabicPeriod"/>
            </a:pPr>
            <a:r>
              <a:rPr lang="en-US" sz="2400">
                <a:solidFill>
                  <a:schemeClr val="dk1"/>
                </a:solidFill>
                <a:latin typeface="Nunito"/>
                <a:ea typeface="Nunito"/>
                <a:cs typeface="Nunito"/>
                <a:sym typeface="Nunito"/>
              </a:rPr>
              <a:t>As an End User, I am able to see a screen that shows me how `KOKOsoko` works without having to sign in</a:t>
            </a:r>
            <a:endParaRPr sz="2400">
              <a:solidFill>
                <a:schemeClr val="dk1"/>
              </a:solidFill>
              <a:latin typeface="Nunito"/>
              <a:ea typeface="Nunito"/>
              <a:cs typeface="Nunito"/>
              <a:sym typeface="Nunito"/>
            </a:endParaRPr>
          </a:p>
          <a:p>
            <a:pPr indent="-381000" lvl="0" marL="457200" rtl="0" algn="l">
              <a:spcBef>
                <a:spcPts val="0"/>
              </a:spcBef>
              <a:spcAft>
                <a:spcPts val="0"/>
              </a:spcAft>
              <a:buClr>
                <a:schemeClr val="dk1"/>
              </a:buClr>
              <a:buSzPts val="2400"/>
              <a:buFont typeface="Nunito"/>
              <a:buAutoNum type="arabicPeriod"/>
            </a:pPr>
            <a:r>
              <a:rPr lang="en-US" sz="2400">
                <a:solidFill>
                  <a:schemeClr val="dk1"/>
                </a:solidFill>
                <a:latin typeface="Nunito"/>
                <a:ea typeface="Nunito"/>
                <a:cs typeface="Nunito"/>
                <a:sym typeface="Nunito"/>
              </a:rPr>
              <a:t>As an End User, I am able to see the Terms and Conditions page in the `KOKOsoko` section without having to sign in</a:t>
            </a:r>
            <a:endParaRPr sz="2400">
              <a:solidFill>
                <a:schemeClr val="dk1"/>
              </a:solidFill>
              <a:latin typeface="Nunito"/>
              <a:ea typeface="Nunito"/>
              <a:cs typeface="Nunito"/>
              <a:sym typeface="Nunito"/>
            </a:endParaRPr>
          </a:p>
          <a:p>
            <a:pPr indent="-381000" lvl="0" marL="457200" rtl="0" algn="l">
              <a:spcBef>
                <a:spcPts val="0"/>
              </a:spcBef>
              <a:spcAft>
                <a:spcPts val="0"/>
              </a:spcAft>
              <a:buClr>
                <a:schemeClr val="dk1"/>
              </a:buClr>
              <a:buSzPts val="2400"/>
              <a:buFont typeface="Nunito"/>
              <a:buAutoNum type="arabicPeriod"/>
            </a:pPr>
            <a:r>
              <a:rPr lang="en-US" sz="2400">
                <a:solidFill>
                  <a:schemeClr val="dk1"/>
                </a:solidFill>
                <a:latin typeface="Nunito"/>
                <a:ea typeface="Nunito"/>
                <a:cs typeface="Nunito"/>
                <a:sym typeface="Nunito"/>
              </a:rPr>
              <a:t>As an End User, I am able to see the a screen with all the products on sale without having to sign in</a:t>
            </a:r>
            <a:endParaRPr sz="2400">
              <a:solidFill>
                <a:schemeClr val="dk1"/>
              </a:solidFill>
              <a:latin typeface="Nunito"/>
              <a:ea typeface="Nunito"/>
              <a:cs typeface="Nunito"/>
              <a:sym typeface="Nunito"/>
            </a:endParaRPr>
          </a:p>
          <a:p>
            <a:pPr indent="-381000" lvl="0" marL="457200" rtl="0" algn="l">
              <a:spcBef>
                <a:spcPts val="0"/>
              </a:spcBef>
              <a:spcAft>
                <a:spcPts val="0"/>
              </a:spcAft>
              <a:buClr>
                <a:schemeClr val="dk1"/>
              </a:buClr>
              <a:buSzPts val="2400"/>
              <a:buFont typeface="Nunito"/>
              <a:buAutoNum type="arabicPeriod"/>
            </a:pPr>
            <a:r>
              <a:rPr lang="en-US" sz="2400">
                <a:solidFill>
                  <a:schemeClr val="dk1"/>
                </a:solidFill>
                <a:latin typeface="Nunito"/>
                <a:ea typeface="Nunito"/>
                <a:cs typeface="Nunito"/>
                <a:sym typeface="Nunito"/>
              </a:rPr>
              <a:t>As an End User, I am able to select 1 product from the product catalogue which opens up the product details page</a:t>
            </a:r>
            <a:endParaRPr sz="2400">
              <a:solidFill>
                <a:schemeClr val="dk1"/>
              </a:solidFill>
              <a:latin typeface="Nunito"/>
              <a:ea typeface="Nunito"/>
              <a:cs typeface="Nunito"/>
              <a:sym typeface="Nunito"/>
            </a:endParaRPr>
          </a:p>
          <a:p>
            <a:pPr indent="-381000" lvl="0" marL="457200" rtl="0" algn="l">
              <a:spcBef>
                <a:spcPts val="0"/>
              </a:spcBef>
              <a:spcAft>
                <a:spcPts val="0"/>
              </a:spcAft>
              <a:buClr>
                <a:schemeClr val="dk1"/>
              </a:buClr>
              <a:buSzPts val="2400"/>
              <a:buFont typeface="Nunito"/>
              <a:buAutoNum type="arabicPeriod"/>
            </a:pPr>
            <a:r>
              <a:rPr lang="en-US" sz="2400">
                <a:solidFill>
                  <a:schemeClr val="dk1"/>
                </a:solidFill>
                <a:latin typeface="Nunito"/>
                <a:ea typeface="Nunito"/>
                <a:cs typeface="Nunito"/>
                <a:sym typeface="Nunito"/>
              </a:rPr>
              <a:t>As an End User, I am able to change the quantity on the product details page with a maximum of 2</a:t>
            </a:r>
            <a:endParaRPr sz="2400">
              <a:solidFill>
                <a:schemeClr val="dk1"/>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User Stories - End User -- Continued</a:t>
            </a:r>
            <a:endParaRPr/>
          </a:p>
        </p:txBody>
      </p:sp>
      <p:sp>
        <p:nvSpPr>
          <p:cNvPr id="181" name="Google Shape;181;p2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82" name="Google Shape;182;p21"/>
          <p:cNvSpPr txBox="1"/>
          <p:nvPr/>
        </p:nvSpPr>
        <p:spPr>
          <a:xfrm>
            <a:off x="522750" y="968675"/>
            <a:ext cx="11210400" cy="5445600"/>
          </a:xfrm>
          <a:prstGeom prst="rect">
            <a:avLst/>
          </a:prstGeom>
          <a:noFill/>
          <a:ln>
            <a:noFill/>
          </a:ln>
        </p:spPr>
        <p:txBody>
          <a:bodyPr anchorCtr="0" anchor="ctr" bIns="91425" lIns="91425" spcFirstLastPara="1" rIns="91425" wrap="square" tIns="91425">
            <a:noAutofit/>
          </a:bodyPr>
          <a:lstStyle/>
          <a:p>
            <a:pPr indent="-381000" lvl="0" marL="457200" rtl="0" algn="l">
              <a:spcBef>
                <a:spcPts val="0"/>
              </a:spcBef>
              <a:spcAft>
                <a:spcPts val="0"/>
              </a:spcAft>
              <a:buClr>
                <a:schemeClr val="dk1"/>
              </a:buClr>
              <a:buSzPts val="2400"/>
              <a:buFont typeface="Nunito"/>
              <a:buAutoNum type="arabicPeriod" startAt="8"/>
            </a:pPr>
            <a:r>
              <a:rPr lang="en-US" sz="2400">
                <a:solidFill>
                  <a:schemeClr val="dk1"/>
                </a:solidFill>
                <a:latin typeface="Nunito"/>
                <a:ea typeface="Nunito"/>
                <a:cs typeface="Nunito"/>
                <a:sym typeface="Nunito"/>
              </a:rPr>
              <a:t>As an End User, I can choose to buy a product now from the product details page without having to sign in</a:t>
            </a:r>
            <a:endParaRPr sz="2400">
              <a:solidFill>
                <a:schemeClr val="dk1"/>
              </a:solidFill>
              <a:latin typeface="Nunito"/>
              <a:ea typeface="Nunito"/>
              <a:cs typeface="Nunito"/>
              <a:sym typeface="Nunito"/>
            </a:endParaRPr>
          </a:p>
          <a:p>
            <a:pPr indent="-381000" lvl="0" marL="457200" rtl="0" algn="l">
              <a:spcBef>
                <a:spcPts val="0"/>
              </a:spcBef>
              <a:spcAft>
                <a:spcPts val="0"/>
              </a:spcAft>
              <a:buClr>
                <a:schemeClr val="dk1"/>
              </a:buClr>
              <a:buSzPts val="2400"/>
              <a:buFont typeface="Nunito"/>
              <a:buAutoNum type="arabicPeriod" startAt="8"/>
            </a:pPr>
            <a:r>
              <a:rPr lang="en-US" sz="2400">
                <a:solidFill>
                  <a:schemeClr val="dk1"/>
                </a:solidFill>
                <a:latin typeface="Nunito"/>
                <a:ea typeface="Nunito"/>
                <a:cs typeface="Nunito"/>
                <a:sym typeface="Nunito"/>
              </a:rPr>
              <a:t>As an End User, I have the option of changing the mpesa phone number on the payment page</a:t>
            </a:r>
            <a:endParaRPr sz="2400">
              <a:solidFill>
                <a:schemeClr val="dk1"/>
              </a:solidFill>
              <a:latin typeface="Nunito"/>
              <a:ea typeface="Nunito"/>
              <a:cs typeface="Nunito"/>
              <a:sym typeface="Nunito"/>
            </a:endParaRPr>
          </a:p>
          <a:p>
            <a:pPr indent="-381000" lvl="0" marL="457200" rtl="0" algn="l">
              <a:spcBef>
                <a:spcPts val="0"/>
              </a:spcBef>
              <a:spcAft>
                <a:spcPts val="0"/>
              </a:spcAft>
              <a:buClr>
                <a:schemeClr val="dk1"/>
              </a:buClr>
              <a:buSzPts val="2400"/>
              <a:buFont typeface="Nunito"/>
              <a:buAutoNum type="arabicPeriod" startAt="8"/>
            </a:pPr>
            <a:r>
              <a:rPr lang="en-US" sz="2400">
                <a:solidFill>
                  <a:schemeClr val="dk1"/>
                </a:solidFill>
                <a:latin typeface="Nunito"/>
                <a:ea typeface="Nunito"/>
                <a:cs typeface="Nunito"/>
                <a:sym typeface="Nunito"/>
              </a:rPr>
              <a:t>As an End User, after confirming my phone number I will get an STK push on my phone to make the payment</a:t>
            </a:r>
            <a:endParaRPr sz="2400">
              <a:solidFill>
                <a:schemeClr val="dk1"/>
              </a:solidFill>
              <a:latin typeface="Nunito"/>
              <a:ea typeface="Nunito"/>
              <a:cs typeface="Nunito"/>
              <a:sym typeface="Nunito"/>
            </a:endParaRPr>
          </a:p>
          <a:p>
            <a:pPr indent="-381000" lvl="0" marL="457200" rtl="0" algn="l">
              <a:spcBef>
                <a:spcPts val="0"/>
              </a:spcBef>
              <a:spcAft>
                <a:spcPts val="0"/>
              </a:spcAft>
              <a:buClr>
                <a:schemeClr val="dk1"/>
              </a:buClr>
              <a:buSzPts val="2400"/>
              <a:buFont typeface="Nunito"/>
              <a:buAutoNum type="arabicPeriod" startAt="8"/>
            </a:pPr>
            <a:r>
              <a:rPr lang="en-US" sz="2400">
                <a:solidFill>
                  <a:schemeClr val="dk1"/>
                </a:solidFill>
                <a:latin typeface="Nunito"/>
                <a:ea typeface="Nunito"/>
                <a:cs typeface="Nunito"/>
                <a:sym typeface="Nunito"/>
              </a:rPr>
              <a:t>As an End User, on successful payment I should get an SMS with the order details</a:t>
            </a:r>
            <a:endParaRPr sz="2400">
              <a:solidFill>
                <a:schemeClr val="dk1"/>
              </a:solidFill>
              <a:latin typeface="Nunito"/>
              <a:ea typeface="Nunito"/>
              <a:cs typeface="Nunito"/>
              <a:sym typeface="Nunito"/>
            </a:endParaRPr>
          </a:p>
          <a:p>
            <a:pPr indent="-381000" lvl="0" marL="457200" rtl="0" algn="l">
              <a:spcBef>
                <a:spcPts val="0"/>
              </a:spcBef>
              <a:spcAft>
                <a:spcPts val="0"/>
              </a:spcAft>
              <a:buClr>
                <a:schemeClr val="dk1"/>
              </a:buClr>
              <a:buSzPts val="2400"/>
              <a:buFont typeface="Nunito"/>
              <a:buAutoNum type="arabicPeriod" startAt="8"/>
            </a:pPr>
            <a:r>
              <a:rPr lang="en-US" sz="2400">
                <a:solidFill>
                  <a:schemeClr val="dk1"/>
                </a:solidFill>
                <a:latin typeface="Nunito"/>
                <a:ea typeface="Nunito"/>
                <a:cs typeface="Nunito"/>
                <a:sym typeface="Nunito"/>
              </a:rPr>
              <a:t>As an End User, on unsuccessful payment I should get an SMS letting me know that an agent will call me later</a:t>
            </a:r>
            <a:endParaRPr sz="2400">
              <a:solidFill>
                <a:schemeClr val="dk1"/>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User Stories - KOKO Customer Support Agent</a:t>
            </a:r>
            <a:endParaRPr/>
          </a:p>
        </p:txBody>
      </p:sp>
      <p:sp>
        <p:nvSpPr>
          <p:cNvPr id="189" name="Google Shape;189;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90" name="Google Shape;190;p22"/>
          <p:cNvSpPr txBox="1"/>
          <p:nvPr/>
        </p:nvSpPr>
        <p:spPr>
          <a:xfrm>
            <a:off x="522750" y="934400"/>
            <a:ext cx="11210400" cy="5480100"/>
          </a:xfrm>
          <a:prstGeom prst="rect">
            <a:avLst/>
          </a:prstGeom>
          <a:noFill/>
          <a:ln>
            <a:noFill/>
          </a:ln>
        </p:spPr>
        <p:txBody>
          <a:bodyPr anchorCtr="0" anchor="ctr" bIns="91425" lIns="91425" spcFirstLastPara="1" rIns="91425" wrap="square" tIns="91425">
            <a:noAutofit/>
          </a:bodyPr>
          <a:lstStyle/>
          <a:p>
            <a:pPr indent="-381000" lvl="0" marL="457200" rtl="0" algn="l">
              <a:spcBef>
                <a:spcPts val="0"/>
              </a:spcBef>
              <a:spcAft>
                <a:spcPts val="0"/>
              </a:spcAft>
              <a:buSzPts val="2400"/>
              <a:buFont typeface="Nunito"/>
              <a:buAutoNum type="arabicPeriod"/>
            </a:pPr>
            <a:r>
              <a:rPr lang="en-US" sz="2400">
                <a:latin typeface="Nunito"/>
                <a:ea typeface="Nunito"/>
                <a:cs typeface="Nunito"/>
                <a:sym typeface="Nunito"/>
              </a:rPr>
              <a:t>As an Customer Support Agent, I should be able to see all orders that have and don’t have payment records</a:t>
            </a:r>
            <a:endParaRPr sz="2400">
              <a:latin typeface="Nunito"/>
              <a:ea typeface="Nunito"/>
              <a:cs typeface="Nunito"/>
              <a:sym typeface="Nunito"/>
            </a:endParaRPr>
          </a:p>
          <a:p>
            <a:pPr indent="-381000" lvl="0" marL="457200" rtl="0" algn="l">
              <a:spcBef>
                <a:spcPts val="0"/>
              </a:spcBef>
              <a:spcAft>
                <a:spcPts val="0"/>
              </a:spcAft>
              <a:buSzPts val="2400"/>
              <a:buFont typeface="Nunito"/>
              <a:buAutoNum type="arabicPeriod"/>
            </a:pPr>
            <a:r>
              <a:rPr lang="en-US" sz="2400">
                <a:solidFill>
                  <a:schemeClr val="dk1"/>
                </a:solidFill>
                <a:latin typeface="Nunito"/>
                <a:ea typeface="Nunito"/>
                <a:cs typeface="Nunito"/>
                <a:sym typeface="Nunito"/>
              </a:rPr>
              <a:t>As an Customer Support Agent, I should be able to see the telephone number of the customers that have started orders but not made payments</a:t>
            </a:r>
            <a:endParaRPr sz="2400">
              <a:solidFill>
                <a:schemeClr val="dk1"/>
              </a:solidFill>
              <a:latin typeface="Nunito"/>
              <a:ea typeface="Nunito"/>
              <a:cs typeface="Nunito"/>
              <a:sym typeface="Nunito"/>
            </a:endParaRPr>
          </a:p>
          <a:p>
            <a:pPr indent="-381000" lvl="0" marL="457200" rtl="0" algn="l">
              <a:spcBef>
                <a:spcPts val="0"/>
              </a:spcBef>
              <a:spcAft>
                <a:spcPts val="0"/>
              </a:spcAft>
              <a:buSzPts val="2400"/>
              <a:buFont typeface="Nunito"/>
              <a:buAutoNum type="arabicPeriod"/>
            </a:pPr>
            <a:r>
              <a:rPr lang="en-US" sz="2400">
                <a:solidFill>
                  <a:schemeClr val="dk1"/>
                </a:solidFill>
                <a:latin typeface="Nunito"/>
                <a:ea typeface="Nunito"/>
                <a:cs typeface="Nunito"/>
                <a:sym typeface="Nunito"/>
              </a:rPr>
              <a:t>As an Customer Support Agent, I should be able to see the orders that have been completed with payment and are ready for fulfilment</a:t>
            </a:r>
            <a:endParaRPr sz="2400">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6" name="Google Shape;196;p23"/>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d.rehal@kokonetworks.com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